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Montserrat" panose="020F0502020204030204" pitchFamily="2" charset="0"/>
      <p:regular r:id="rId13"/>
    </p:embeddedFont>
    <p:embeddedFont>
      <p:font typeface="Montserrat Bold" panose="020B0604020202020204" charset="0"/>
      <p:regular r:id="rId14"/>
    </p:embeddedFont>
    <p:embeddedFont>
      <p:font typeface="Montserrat Italic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-49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37825" y="0"/>
            <a:ext cx="14212350" cy="11103398"/>
          </a:xfrm>
          <a:custGeom>
            <a:avLst/>
            <a:gdLst/>
            <a:ahLst/>
            <a:cxnLst/>
            <a:rect l="l" t="t" r="r" b="b"/>
            <a:pathLst>
              <a:path w="14212350" h="11103398">
                <a:moveTo>
                  <a:pt x="0" y="0"/>
                </a:moveTo>
                <a:lnTo>
                  <a:pt x="14212350" y="0"/>
                </a:lnTo>
                <a:lnTo>
                  <a:pt x="14212350" y="11103398"/>
                </a:lnTo>
                <a:lnTo>
                  <a:pt x="0" y="1110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172135" y="2337613"/>
            <a:ext cx="6031608" cy="603160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14845" y="1188931"/>
            <a:ext cx="1991544" cy="199154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43659" y="4214522"/>
            <a:ext cx="3185721" cy="318572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71651" y="3903169"/>
            <a:ext cx="12177370" cy="279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85"/>
              </a:lnSpc>
            </a:pPr>
            <a:r>
              <a:rPr lang="en-US" sz="12982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Big Data</a:t>
            </a:r>
          </a:p>
          <a:p>
            <a:pPr algn="ctr">
              <a:lnSpc>
                <a:spcPts val="10385"/>
              </a:lnSpc>
            </a:pPr>
            <a:endParaRPr lang="en-US" sz="12982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163679" y="7797695"/>
            <a:ext cx="884434" cy="88443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44482" y="1504605"/>
            <a:ext cx="1892038" cy="189203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344946" y="6400189"/>
            <a:ext cx="884434" cy="88443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37067" y="3608432"/>
            <a:ext cx="3070135" cy="307013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028700" y="9444450"/>
            <a:ext cx="415258" cy="415258"/>
          </a:xfrm>
          <a:custGeom>
            <a:avLst/>
            <a:gdLst/>
            <a:ahLst/>
            <a:cxnLst/>
            <a:rect l="l" t="t" r="r" b="b"/>
            <a:pathLst>
              <a:path w="415258" h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1007598" y="9423348"/>
            <a:ext cx="457462" cy="457462"/>
          </a:xfrm>
          <a:custGeom>
            <a:avLst/>
            <a:gdLst/>
            <a:ahLst/>
            <a:cxnLst/>
            <a:rect l="l" t="t" r="r" b="b"/>
            <a:pathLst>
              <a:path w="457462" h="457462">
                <a:moveTo>
                  <a:pt x="0" y="0"/>
                </a:moveTo>
                <a:lnTo>
                  <a:pt x="457462" y="0"/>
                </a:lnTo>
                <a:lnTo>
                  <a:pt x="457462" y="457462"/>
                </a:lnTo>
                <a:lnTo>
                  <a:pt x="0" y="457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4842274" y="5627486"/>
            <a:ext cx="8603452" cy="179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1"/>
              </a:lnSpc>
            </a:pPr>
            <a:r>
              <a:rPr lang="en-US" sz="778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-US" sz="7783">
                <a:solidFill>
                  <a:srgbClr val="8A0E9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778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ntertainment &amp; Media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25692" y="9577466"/>
            <a:ext cx="2336708" cy="217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0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Parth Sancheti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4681" y="-1578491"/>
            <a:ext cx="5214383" cy="52143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75087" y="-6655319"/>
            <a:ext cx="21203009" cy="212030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7684" r="-2009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1330263" y="3536054"/>
            <a:ext cx="1882724" cy="2225936"/>
          </a:xfrm>
          <a:custGeom>
            <a:avLst/>
            <a:gdLst/>
            <a:ahLst/>
            <a:cxnLst/>
            <a:rect l="l" t="t" r="r" b="b"/>
            <a:pathLst>
              <a:path w="1882724" h="2225936">
                <a:moveTo>
                  <a:pt x="0" y="0"/>
                </a:moveTo>
                <a:lnTo>
                  <a:pt x="1882725" y="0"/>
                </a:lnTo>
                <a:lnTo>
                  <a:pt x="1882725" y="2225936"/>
                </a:lnTo>
                <a:lnTo>
                  <a:pt x="0" y="2225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56" r="-569199" b="-26917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30263" y="5407186"/>
            <a:ext cx="1882724" cy="2229358"/>
          </a:xfrm>
          <a:custGeom>
            <a:avLst/>
            <a:gdLst/>
            <a:ahLst/>
            <a:cxnLst/>
            <a:rect l="l" t="t" r="r" b="b"/>
            <a:pathLst>
              <a:path w="1882724" h="2229358">
                <a:moveTo>
                  <a:pt x="0" y="0"/>
                </a:moveTo>
                <a:lnTo>
                  <a:pt x="1882725" y="0"/>
                </a:lnTo>
                <a:lnTo>
                  <a:pt x="1882725" y="2229358"/>
                </a:lnTo>
                <a:lnTo>
                  <a:pt x="0" y="2229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74" t="-112696" r="-570227" b="-1564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30263" y="7636544"/>
            <a:ext cx="1999237" cy="2081399"/>
          </a:xfrm>
          <a:custGeom>
            <a:avLst/>
            <a:gdLst/>
            <a:ahLst/>
            <a:cxnLst/>
            <a:rect l="l" t="t" r="r" b="b"/>
            <a:pathLst>
              <a:path w="1999237" h="2081399">
                <a:moveTo>
                  <a:pt x="0" y="0"/>
                </a:moveTo>
                <a:lnTo>
                  <a:pt x="1999237" y="0"/>
                </a:lnTo>
                <a:lnTo>
                  <a:pt x="1999237" y="2081399"/>
                </a:lnTo>
                <a:lnTo>
                  <a:pt x="0" y="2081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01" t="-239348" r="-492729" b="-2983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028700" y="1295400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You Can’t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334494"/>
            <a:ext cx="7310908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Stop Scrolling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60280" y="3854836"/>
            <a:ext cx="4892940" cy="553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  <a:spcBef>
                <a:spcPct val="0"/>
              </a:spcBef>
            </a:pPr>
            <a:r>
              <a:rPr lang="en-US" sz="3232" b="1" dirty="0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Late Night Scrolling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67600" y="4463602"/>
            <a:ext cx="4078301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2 AM, ready to sleep, perfect content appears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46668" y="6009640"/>
            <a:ext cx="3935577" cy="112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2" b="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 Luck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endParaRPr lang="en-US" sz="3232" b="1">
              <a:solidFill>
                <a:srgbClr val="24096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67600" y="6675426"/>
            <a:ext cx="4078301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It's Big Data working behind the scenes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46668" y="8144643"/>
            <a:ext cx="4575011" cy="55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2" b="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Personalized 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75306" y="8810429"/>
            <a:ext cx="407830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Giving you exactly what you want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14674" y="-2997655"/>
            <a:ext cx="5214383" cy="52143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890157"/>
            <a:ext cx="8403599" cy="1312290"/>
            <a:chOff x="0" y="0"/>
            <a:chExt cx="2380240" cy="371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0240" cy="371694"/>
            </a:xfrm>
            <a:custGeom>
              <a:avLst/>
              <a:gdLst/>
              <a:ahLst/>
              <a:cxnLst/>
              <a:rect l="l" t="t" r="r" b="b"/>
              <a:pathLst>
                <a:path w="2380240" h="371694">
                  <a:moveTo>
                    <a:pt x="0" y="0"/>
                  </a:moveTo>
                  <a:lnTo>
                    <a:pt x="2177040" y="0"/>
                  </a:lnTo>
                  <a:lnTo>
                    <a:pt x="2380240" y="185847"/>
                  </a:lnTo>
                  <a:lnTo>
                    <a:pt x="2177040" y="371694"/>
                  </a:lnTo>
                  <a:lnTo>
                    <a:pt x="0" y="371694"/>
                  </a:lnTo>
                  <a:lnTo>
                    <a:pt x="203200" y="185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CE6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126240" cy="409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55701" y="2890157"/>
            <a:ext cx="8403599" cy="1312290"/>
            <a:chOff x="0" y="0"/>
            <a:chExt cx="2380240" cy="3716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0240" cy="371694"/>
            </a:xfrm>
            <a:custGeom>
              <a:avLst/>
              <a:gdLst/>
              <a:ahLst/>
              <a:cxnLst/>
              <a:rect l="l" t="t" r="r" b="b"/>
              <a:pathLst>
                <a:path w="2380240" h="371694">
                  <a:moveTo>
                    <a:pt x="0" y="0"/>
                  </a:moveTo>
                  <a:lnTo>
                    <a:pt x="2177040" y="0"/>
                  </a:lnTo>
                  <a:lnTo>
                    <a:pt x="2380240" y="185847"/>
                  </a:lnTo>
                  <a:lnTo>
                    <a:pt x="2177040" y="371694"/>
                  </a:lnTo>
                  <a:lnTo>
                    <a:pt x="0" y="371694"/>
                  </a:lnTo>
                  <a:lnTo>
                    <a:pt x="203200" y="185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CE6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126240" cy="409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45835" y="3144215"/>
            <a:ext cx="569958" cy="804174"/>
          </a:xfrm>
          <a:custGeom>
            <a:avLst/>
            <a:gdLst/>
            <a:ahLst/>
            <a:cxnLst/>
            <a:rect l="l" t="t" r="r" b="b"/>
            <a:pathLst>
              <a:path w="569958" h="804174">
                <a:moveTo>
                  <a:pt x="0" y="0"/>
                </a:moveTo>
                <a:lnTo>
                  <a:pt x="569958" y="0"/>
                </a:lnTo>
                <a:lnTo>
                  <a:pt x="569958" y="804174"/>
                </a:lnTo>
                <a:lnTo>
                  <a:pt x="0" y="804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2811446" y="3218230"/>
            <a:ext cx="492109" cy="656145"/>
          </a:xfrm>
          <a:custGeom>
            <a:avLst/>
            <a:gdLst/>
            <a:ahLst/>
            <a:cxnLst/>
            <a:rect l="l" t="t" r="r" b="b"/>
            <a:pathLst>
              <a:path w="492109" h="656145">
                <a:moveTo>
                  <a:pt x="0" y="0"/>
                </a:moveTo>
                <a:lnTo>
                  <a:pt x="492109" y="0"/>
                </a:lnTo>
                <a:lnTo>
                  <a:pt x="492109" y="656145"/>
                </a:lnTo>
                <a:lnTo>
                  <a:pt x="0" y="656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5400000">
            <a:off x="6307677" y="7171754"/>
            <a:ext cx="5672646" cy="233997"/>
          </a:xfrm>
          <a:custGeom>
            <a:avLst/>
            <a:gdLst/>
            <a:ahLst/>
            <a:cxnLst/>
            <a:rect l="l" t="t" r="r" b="b"/>
            <a:pathLst>
              <a:path w="5672646" h="233997">
                <a:moveTo>
                  <a:pt x="0" y="0"/>
                </a:moveTo>
                <a:lnTo>
                  <a:pt x="5672646" y="0"/>
                </a:lnTo>
                <a:lnTo>
                  <a:pt x="5672646" y="233996"/>
                </a:lnTo>
                <a:lnTo>
                  <a:pt x="0" y="233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876448" y="4824476"/>
            <a:ext cx="638048" cy="638048"/>
          </a:xfrm>
          <a:custGeom>
            <a:avLst/>
            <a:gdLst/>
            <a:ahLst/>
            <a:cxnLst/>
            <a:rect l="l" t="t" r="r" b="b"/>
            <a:pathLst>
              <a:path w="638048" h="638048">
                <a:moveTo>
                  <a:pt x="0" y="0"/>
                </a:moveTo>
                <a:lnTo>
                  <a:pt x="638049" y="0"/>
                </a:lnTo>
                <a:lnTo>
                  <a:pt x="638049" y="638048"/>
                </a:lnTo>
                <a:lnTo>
                  <a:pt x="0" y="638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933115" y="5907295"/>
            <a:ext cx="524716" cy="759457"/>
          </a:xfrm>
          <a:custGeom>
            <a:avLst/>
            <a:gdLst/>
            <a:ahLst/>
            <a:cxnLst/>
            <a:rect l="l" t="t" r="r" b="b"/>
            <a:pathLst>
              <a:path w="524716" h="759457">
                <a:moveTo>
                  <a:pt x="0" y="0"/>
                </a:moveTo>
                <a:lnTo>
                  <a:pt x="524715" y="0"/>
                </a:lnTo>
                <a:lnTo>
                  <a:pt x="524715" y="759457"/>
                </a:lnTo>
                <a:lnTo>
                  <a:pt x="0" y="759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945082" y="8027118"/>
            <a:ext cx="557447" cy="641414"/>
          </a:xfrm>
          <a:custGeom>
            <a:avLst/>
            <a:gdLst/>
            <a:ahLst/>
            <a:cxnLst/>
            <a:rect l="l" t="t" r="r" b="b"/>
            <a:pathLst>
              <a:path w="557447" h="641414">
                <a:moveTo>
                  <a:pt x="0" y="0"/>
                </a:moveTo>
                <a:lnTo>
                  <a:pt x="557447" y="0"/>
                </a:lnTo>
                <a:lnTo>
                  <a:pt x="557447" y="641414"/>
                </a:lnTo>
                <a:lnTo>
                  <a:pt x="0" y="6414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933115" y="6998061"/>
            <a:ext cx="581382" cy="581382"/>
          </a:xfrm>
          <a:custGeom>
            <a:avLst/>
            <a:gdLst/>
            <a:ahLst/>
            <a:cxnLst/>
            <a:rect l="l" t="t" r="r" b="b"/>
            <a:pathLst>
              <a:path w="581382" h="581382">
                <a:moveTo>
                  <a:pt x="0" y="0"/>
                </a:moveTo>
                <a:lnTo>
                  <a:pt x="581382" y="0"/>
                </a:lnTo>
                <a:lnTo>
                  <a:pt x="581382" y="581382"/>
                </a:lnTo>
                <a:lnTo>
                  <a:pt x="0" y="5813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028700" y="1295400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Big Data?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78912" y="4821572"/>
            <a:ext cx="5976789" cy="371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6"/>
              </a:lnSpc>
            </a:pPr>
            <a:r>
              <a:rPr lang="en-US" sz="3011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Your Digital Breadcrumbs</a:t>
            </a:r>
          </a:p>
          <a:p>
            <a:pPr algn="l">
              <a:lnSpc>
                <a:spcPts val="4216"/>
              </a:lnSpc>
            </a:pPr>
            <a:endParaRPr lang="en-US" sz="3011">
              <a:solidFill>
                <a:srgbClr val="8A0E9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16"/>
              </a:lnSpc>
            </a:pPr>
            <a:r>
              <a:rPr lang="en-US" sz="3011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Every like leaves a trace</a:t>
            </a:r>
          </a:p>
          <a:p>
            <a:pPr algn="l">
              <a:lnSpc>
                <a:spcPts val="4216"/>
              </a:lnSpc>
            </a:pPr>
            <a:endParaRPr lang="en-US" sz="3011">
              <a:solidFill>
                <a:srgbClr val="8A0E9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16"/>
              </a:lnSpc>
            </a:pPr>
            <a:r>
              <a:rPr lang="en-US" sz="3011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Each emoji tells a story</a:t>
            </a:r>
          </a:p>
          <a:p>
            <a:pPr algn="l">
              <a:lnSpc>
                <a:spcPts val="4216"/>
              </a:lnSpc>
            </a:pPr>
            <a:endParaRPr lang="en-US" sz="3011">
              <a:solidFill>
                <a:srgbClr val="8A0E9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16"/>
              </a:lnSpc>
            </a:pPr>
            <a:r>
              <a:rPr lang="en-US" sz="3011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Skip patterns reveal preferences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30200" y="4821572"/>
            <a:ext cx="6870510" cy="211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  <a:spcBef>
                <a:spcPct val="0"/>
              </a:spcBef>
            </a:pPr>
            <a:r>
              <a:rPr lang="en-US" sz="300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The Recipe for You Instagram collects, mixes, and serves content</a:t>
            </a:r>
          </a:p>
          <a:p>
            <a:pPr algn="l">
              <a:lnSpc>
                <a:spcPts val="4213"/>
              </a:lnSpc>
              <a:spcBef>
                <a:spcPct val="0"/>
              </a:spcBef>
            </a:pPr>
            <a:r>
              <a:rPr lang="en-US" sz="300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Like a chef who knows your favorite flavors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4681" y="-1578491"/>
            <a:ext cx="5214383" cy="52143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569817" y="-5520496"/>
            <a:ext cx="19084720" cy="190847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9467" r="-183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6496700" y="2207893"/>
            <a:ext cx="11591780" cy="6795851"/>
          </a:xfrm>
          <a:custGeom>
            <a:avLst/>
            <a:gdLst/>
            <a:ahLst/>
            <a:cxnLst/>
            <a:rect l="l" t="t" r="r" b="b"/>
            <a:pathLst>
              <a:path w="11591780" h="6795851">
                <a:moveTo>
                  <a:pt x="0" y="0"/>
                </a:moveTo>
                <a:lnTo>
                  <a:pt x="11591780" y="0"/>
                </a:lnTo>
                <a:lnTo>
                  <a:pt x="11591780" y="6795850"/>
                </a:lnTo>
                <a:lnTo>
                  <a:pt x="0" y="6795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824897" y="948451"/>
            <a:ext cx="11844843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Insta &amp; YouTube in Action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4681" y="-1578491"/>
            <a:ext cx="5214383" cy="52143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75087" y="-6655319"/>
            <a:ext cx="21203009" cy="212030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571" r="-5915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1713907" y="3946186"/>
            <a:ext cx="1277284" cy="1063964"/>
          </a:xfrm>
          <a:custGeom>
            <a:avLst/>
            <a:gdLst/>
            <a:ahLst/>
            <a:cxnLst/>
            <a:rect l="l" t="t" r="r" b="b"/>
            <a:pathLst>
              <a:path w="1277284" h="1063964">
                <a:moveTo>
                  <a:pt x="0" y="0"/>
                </a:moveTo>
                <a:lnTo>
                  <a:pt x="1277284" y="0"/>
                </a:lnTo>
                <a:lnTo>
                  <a:pt x="1277284" y="1063964"/>
                </a:lnTo>
                <a:lnTo>
                  <a:pt x="0" y="1063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832088" y="6138287"/>
            <a:ext cx="879074" cy="1272344"/>
          </a:xfrm>
          <a:custGeom>
            <a:avLst/>
            <a:gdLst/>
            <a:ahLst/>
            <a:cxnLst/>
            <a:rect l="l" t="t" r="r" b="b"/>
            <a:pathLst>
              <a:path w="879074" h="1272344">
                <a:moveTo>
                  <a:pt x="0" y="0"/>
                </a:moveTo>
                <a:lnTo>
                  <a:pt x="879075" y="0"/>
                </a:lnTo>
                <a:lnTo>
                  <a:pt x="879075" y="1272344"/>
                </a:lnTo>
                <a:lnTo>
                  <a:pt x="0" y="1272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713907" y="8234116"/>
            <a:ext cx="1115436" cy="1161913"/>
          </a:xfrm>
          <a:custGeom>
            <a:avLst/>
            <a:gdLst/>
            <a:ahLst/>
            <a:cxnLst/>
            <a:rect l="l" t="t" r="r" b="b"/>
            <a:pathLst>
              <a:path w="1115436" h="1161913">
                <a:moveTo>
                  <a:pt x="0" y="0"/>
                </a:moveTo>
                <a:lnTo>
                  <a:pt x="1115437" y="0"/>
                </a:lnTo>
                <a:lnTo>
                  <a:pt x="1115437" y="1161912"/>
                </a:lnTo>
                <a:lnTo>
                  <a:pt x="0" y="1161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028700" y="1295400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Big Data 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334494"/>
            <a:ext cx="7310908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 "Old" TV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31305" y="3932996"/>
            <a:ext cx="5583032" cy="553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  <a:spcBef>
                <a:spcPct val="0"/>
              </a:spcBef>
            </a:pPr>
            <a:r>
              <a:rPr lang="en-US" sz="3232" b="1" dirty="0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TVs Are Watching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89606" y="4486910"/>
            <a:ext cx="4078301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Sending viewing habits back to networks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0968" y="6032438"/>
            <a:ext cx="5123706" cy="55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2" b="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Time-Based Patterns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1900" y="6698224"/>
            <a:ext cx="4078301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Crime shows at 9 PM = more detective content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24096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60968" y="8167441"/>
            <a:ext cx="4575011" cy="55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2" b="1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Talking Remotes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9606" y="8833227"/>
            <a:ext cx="4078301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Your device communicates preferences automatically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4681" y="-1578491"/>
            <a:ext cx="5214383" cy="52143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75087" y="-6655319"/>
            <a:ext cx="21203009" cy="212030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7145" r="-5063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2558981" y="5202782"/>
            <a:ext cx="5727122" cy="2383914"/>
          </a:xfrm>
          <a:custGeom>
            <a:avLst/>
            <a:gdLst/>
            <a:ahLst/>
            <a:cxnLst/>
            <a:rect l="l" t="t" r="r" b="b"/>
            <a:pathLst>
              <a:path w="5727122" h="2383914">
                <a:moveTo>
                  <a:pt x="0" y="0"/>
                </a:moveTo>
                <a:lnTo>
                  <a:pt x="5727122" y="0"/>
                </a:lnTo>
                <a:lnTo>
                  <a:pt x="5727122" y="2383914"/>
                </a:lnTo>
                <a:lnTo>
                  <a:pt x="0" y="2383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28700" y="1295400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What's Next?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34494"/>
            <a:ext cx="7310908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The Future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5475" y="3508820"/>
            <a:ext cx="2881926" cy="488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8A0E9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Camera Sensing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0249" y="4046242"/>
            <a:ext cx="314369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TV detects you nodding off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7682" y="5240214"/>
            <a:ext cx="3221927" cy="488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8A0E9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4320" y="5777636"/>
            <a:ext cx="3285381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Show switches to exciting scene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2222" y="6538337"/>
            <a:ext cx="3307987" cy="488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8A0E9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Mood Recognition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33549" y="7075759"/>
            <a:ext cx="3630496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Phone sees hunger, shows snack ads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8A0E9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86083" y="8224926"/>
            <a:ext cx="3944502" cy="488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8A0E9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Adaptation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4875" y="8761090"/>
            <a:ext cx="353571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Big Data + AI sensing emotions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8A0E9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12274"/>
            <a:ext cx="8574187" cy="7745455"/>
          </a:xfrm>
          <a:custGeom>
            <a:avLst/>
            <a:gdLst/>
            <a:ahLst/>
            <a:cxnLst/>
            <a:rect l="l" t="t" r="r" b="b"/>
            <a:pathLst>
              <a:path w="8574187" h="7745455">
                <a:moveTo>
                  <a:pt x="0" y="0"/>
                </a:moveTo>
                <a:lnTo>
                  <a:pt x="8574187" y="0"/>
                </a:lnTo>
                <a:lnTo>
                  <a:pt x="8574187" y="7745456"/>
                </a:lnTo>
                <a:lnTo>
                  <a:pt x="0" y="7745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2373174" y="-2607191"/>
            <a:ext cx="5214383" cy="521438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75087" y="-6655319"/>
            <a:ext cx="21203009" cy="212030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78" r="-6509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295400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03266" y="2376832"/>
            <a:ext cx="6881468" cy="6881468"/>
          </a:xfrm>
          <a:custGeom>
            <a:avLst/>
            <a:gdLst/>
            <a:ahLst/>
            <a:cxnLst/>
            <a:rect l="l" t="t" r="r" b="b"/>
            <a:pathLst>
              <a:path w="6881468" h="6881468">
                <a:moveTo>
                  <a:pt x="0" y="0"/>
                </a:moveTo>
                <a:lnTo>
                  <a:pt x="6881468" y="0"/>
                </a:lnTo>
                <a:lnTo>
                  <a:pt x="6881468" y="6881468"/>
                </a:lnTo>
                <a:lnTo>
                  <a:pt x="0" y="6881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474895" y="3113964"/>
            <a:ext cx="3919771" cy="1401318"/>
          </a:xfrm>
          <a:custGeom>
            <a:avLst/>
            <a:gdLst/>
            <a:ahLst/>
            <a:cxnLst/>
            <a:rect l="l" t="t" r="r" b="b"/>
            <a:pathLst>
              <a:path w="3919771" h="1401318">
                <a:moveTo>
                  <a:pt x="0" y="0"/>
                </a:moveTo>
                <a:lnTo>
                  <a:pt x="3919771" y="0"/>
                </a:lnTo>
                <a:lnTo>
                  <a:pt x="3919771" y="1401318"/>
                </a:lnTo>
                <a:lnTo>
                  <a:pt x="0" y="140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-1144681" y="-1578491"/>
            <a:ext cx="5214383" cy="521438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2101" y="4286368"/>
            <a:ext cx="4150714" cy="4284819"/>
            <a:chOff x="0" y="0"/>
            <a:chExt cx="1093192" cy="11285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3192" cy="1128512"/>
            </a:xfrm>
            <a:custGeom>
              <a:avLst/>
              <a:gdLst/>
              <a:ahLst/>
              <a:cxnLst/>
              <a:rect l="l" t="t" r="r" b="b"/>
              <a:pathLst>
                <a:path w="1093192" h="1128512">
                  <a:moveTo>
                    <a:pt x="76473" y="0"/>
                  </a:moveTo>
                  <a:lnTo>
                    <a:pt x="1016719" y="0"/>
                  </a:lnTo>
                  <a:cubicBezTo>
                    <a:pt x="1037001" y="0"/>
                    <a:pt x="1056452" y="8057"/>
                    <a:pt x="1070794" y="22399"/>
                  </a:cubicBezTo>
                  <a:cubicBezTo>
                    <a:pt x="1085135" y="36740"/>
                    <a:pt x="1093192" y="56191"/>
                    <a:pt x="1093192" y="76473"/>
                  </a:cubicBezTo>
                  <a:lnTo>
                    <a:pt x="1093192" y="1052039"/>
                  </a:lnTo>
                  <a:cubicBezTo>
                    <a:pt x="1093192" y="1072321"/>
                    <a:pt x="1085135" y="1091772"/>
                    <a:pt x="1070794" y="1106114"/>
                  </a:cubicBezTo>
                  <a:cubicBezTo>
                    <a:pt x="1056452" y="1120455"/>
                    <a:pt x="1037001" y="1128512"/>
                    <a:pt x="1016719" y="1128512"/>
                  </a:cubicBezTo>
                  <a:lnTo>
                    <a:pt x="76473" y="1128512"/>
                  </a:lnTo>
                  <a:cubicBezTo>
                    <a:pt x="56191" y="1128512"/>
                    <a:pt x="36740" y="1120455"/>
                    <a:pt x="22399" y="1106114"/>
                  </a:cubicBezTo>
                  <a:cubicBezTo>
                    <a:pt x="8057" y="1091772"/>
                    <a:pt x="0" y="1072321"/>
                    <a:pt x="0" y="1052039"/>
                  </a:cubicBezTo>
                  <a:lnTo>
                    <a:pt x="0" y="76473"/>
                  </a:lnTo>
                  <a:cubicBezTo>
                    <a:pt x="0" y="56191"/>
                    <a:pt x="8057" y="36740"/>
                    <a:pt x="22399" y="22399"/>
                  </a:cubicBezTo>
                  <a:cubicBezTo>
                    <a:pt x="36740" y="8057"/>
                    <a:pt x="56191" y="0"/>
                    <a:pt x="76473" y="0"/>
                  </a:cubicBezTo>
                  <a:close/>
                </a:path>
              </a:pathLst>
            </a:custGeom>
            <a:solidFill>
              <a:srgbClr val="EDE5FF">
                <a:alpha val="43922"/>
              </a:srgbClr>
            </a:solidFill>
            <a:ln w="28575" cap="rnd">
              <a:solidFill>
                <a:srgbClr val="834E85">
                  <a:alpha val="4392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93192" cy="1166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294886" y="1493482"/>
            <a:ext cx="4150714" cy="4284819"/>
            <a:chOff x="0" y="0"/>
            <a:chExt cx="1093192" cy="11285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3192" cy="1128512"/>
            </a:xfrm>
            <a:custGeom>
              <a:avLst/>
              <a:gdLst/>
              <a:ahLst/>
              <a:cxnLst/>
              <a:rect l="l" t="t" r="r" b="b"/>
              <a:pathLst>
                <a:path w="1093192" h="1128512">
                  <a:moveTo>
                    <a:pt x="76473" y="0"/>
                  </a:moveTo>
                  <a:lnTo>
                    <a:pt x="1016719" y="0"/>
                  </a:lnTo>
                  <a:cubicBezTo>
                    <a:pt x="1037001" y="0"/>
                    <a:pt x="1056452" y="8057"/>
                    <a:pt x="1070794" y="22399"/>
                  </a:cubicBezTo>
                  <a:cubicBezTo>
                    <a:pt x="1085135" y="36740"/>
                    <a:pt x="1093192" y="56191"/>
                    <a:pt x="1093192" y="76473"/>
                  </a:cubicBezTo>
                  <a:lnTo>
                    <a:pt x="1093192" y="1052039"/>
                  </a:lnTo>
                  <a:cubicBezTo>
                    <a:pt x="1093192" y="1072321"/>
                    <a:pt x="1085135" y="1091772"/>
                    <a:pt x="1070794" y="1106114"/>
                  </a:cubicBezTo>
                  <a:cubicBezTo>
                    <a:pt x="1056452" y="1120455"/>
                    <a:pt x="1037001" y="1128512"/>
                    <a:pt x="1016719" y="1128512"/>
                  </a:cubicBezTo>
                  <a:lnTo>
                    <a:pt x="76473" y="1128512"/>
                  </a:lnTo>
                  <a:cubicBezTo>
                    <a:pt x="56191" y="1128512"/>
                    <a:pt x="36740" y="1120455"/>
                    <a:pt x="22399" y="1106114"/>
                  </a:cubicBezTo>
                  <a:cubicBezTo>
                    <a:pt x="8057" y="1091772"/>
                    <a:pt x="0" y="1072321"/>
                    <a:pt x="0" y="1052039"/>
                  </a:cubicBezTo>
                  <a:lnTo>
                    <a:pt x="0" y="76473"/>
                  </a:lnTo>
                  <a:cubicBezTo>
                    <a:pt x="0" y="56191"/>
                    <a:pt x="8057" y="36740"/>
                    <a:pt x="22399" y="22399"/>
                  </a:cubicBezTo>
                  <a:cubicBezTo>
                    <a:pt x="36740" y="8057"/>
                    <a:pt x="56191" y="0"/>
                    <a:pt x="76473" y="0"/>
                  </a:cubicBez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  <a:ln w="28575" cap="rnd">
              <a:solidFill>
                <a:srgbClr val="834E85">
                  <a:alpha val="4392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93192" cy="1166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295400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Q&amp;A &amp; Resources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9175" y="4782493"/>
            <a:ext cx="2911439" cy="47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6"/>
              </a:lnSpc>
              <a:spcBef>
                <a:spcPct val="0"/>
              </a:spcBef>
            </a:pPr>
            <a:r>
              <a:rPr lang="en-US" sz="4208" b="1" u="none" strike="noStrike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Your Turn!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4340" y="5504301"/>
            <a:ext cx="3958475" cy="265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Share your cool algorithm finds</a:t>
            </a:r>
          </a:p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Questions about Big Data?</a:t>
            </a:r>
          </a:p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What surprised you most?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61960" y="1989606"/>
            <a:ext cx="3168509" cy="47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6"/>
              </a:lnSpc>
              <a:spcBef>
                <a:spcPct val="0"/>
              </a:spcBef>
            </a:pPr>
            <a:r>
              <a:rPr lang="en-US" sz="4208" b="1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</a:t>
            </a:r>
            <a:r>
              <a:rPr lang="en-US" sz="4208" b="1" u="none" strike="noStrike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rn More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87125" y="2711415"/>
            <a:ext cx="3958475" cy="220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Instagram Tech Blog</a:t>
            </a:r>
          </a:p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YouTube's "Inside the Algorithm"</a:t>
            </a:r>
          </a:p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Data's the DJ of your feed!</a:t>
            </a:r>
          </a:p>
        </p:txBody>
      </p:sp>
      <p:sp>
        <p:nvSpPr>
          <p:cNvPr id="18" name="Freeform 18"/>
          <p:cNvSpPr/>
          <p:nvPr/>
        </p:nvSpPr>
        <p:spPr>
          <a:xfrm rot="9692313">
            <a:off x="12390380" y="5947747"/>
            <a:ext cx="3919771" cy="1401318"/>
          </a:xfrm>
          <a:custGeom>
            <a:avLst/>
            <a:gdLst/>
            <a:ahLst/>
            <a:cxnLst/>
            <a:rect l="l" t="t" r="r" b="b"/>
            <a:pathLst>
              <a:path w="3919771" h="1401318">
                <a:moveTo>
                  <a:pt x="0" y="0"/>
                </a:moveTo>
                <a:lnTo>
                  <a:pt x="3919771" y="0"/>
                </a:lnTo>
                <a:lnTo>
                  <a:pt x="3919771" y="1401318"/>
                </a:lnTo>
                <a:lnTo>
                  <a:pt x="0" y="140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3151" y="1902818"/>
            <a:ext cx="3999253" cy="399925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00981" y="3457615"/>
            <a:ext cx="9407768" cy="2058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38"/>
              </a:lnSpc>
            </a:pPr>
            <a:r>
              <a:rPr lang="en-US" sz="18047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42778" y="5383866"/>
            <a:ext cx="6654299" cy="2058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38"/>
              </a:lnSpc>
            </a:pPr>
            <a:r>
              <a:rPr lang="en-US" sz="18047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You.</a:t>
            </a:r>
          </a:p>
        </p:txBody>
      </p:sp>
      <p:grpSp>
        <p:nvGrpSpPr>
          <p:cNvPr id="7" name="Group 7"/>
          <p:cNvGrpSpPr/>
          <p:nvPr/>
        </p:nvGrpSpPr>
        <p:grpSpPr>
          <a:xfrm rot="-7357214">
            <a:off x="11478244" y="3638541"/>
            <a:ext cx="2575539" cy="257553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050268" y="9473025"/>
            <a:ext cx="724046" cy="2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4314" y="9473025"/>
            <a:ext cx="354591" cy="24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37102" y="7984998"/>
            <a:ext cx="5935526" cy="3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5"/>
              </a:lnSpc>
            </a:pPr>
            <a:r>
              <a:rPr lang="en-US" sz="3519" i="1">
                <a:solidFill>
                  <a:srgbClr val="24096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Get In Touch With Us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214</Words>
  <Application>Microsoft Office PowerPoint</Application>
  <PresentationFormat>Custom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 Bold</vt:lpstr>
      <vt:lpstr>Montserrat Italics</vt:lpstr>
      <vt:lpstr>Arial</vt:lpstr>
      <vt:lpstr>Canva Sans</vt:lpstr>
      <vt:lpstr>Montserrat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Minimalist Business Development Presentation</dc:title>
  <cp:lastModifiedBy>Admin</cp:lastModifiedBy>
  <cp:revision>2</cp:revision>
  <dcterms:created xsi:type="dcterms:W3CDTF">2006-08-16T00:00:00Z</dcterms:created>
  <dcterms:modified xsi:type="dcterms:W3CDTF">2025-06-19T17:53:27Z</dcterms:modified>
  <dc:identifier>DAGqt5Mn4pg</dc:identifier>
</cp:coreProperties>
</file>